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g"/>
  <Override PartName="/ppt/media/image5.jpg" ContentType="image/jpg"/>
  <Override PartName="/ppt/media/image7.jpg" ContentType="image/jpg"/>
  <Override PartName="/ppt/media/image9.jpg" ContentType="image/jpg"/>
  <Override PartName="/ppt/media/image10.jpg" ContentType="image/jpg"/>
  <Override PartName="/ppt/media/image21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428" r:id="rId23"/>
    <p:sldId id="715" r:id="rId24"/>
    <p:sldId id="732" r:id="rId25"/>
    <p:sldId id="736" r:id="rId26"/>
    <p:sldId id="733" r:id="rId27"/>
    <p:sldId id="764" r:id="rId28"/>
    <p:sldId id="728" r:id="rId29"/>
    <p:sldId id="729" r:id="rId30"/>
    <p:sldId id="760" r:id="rId31"/>
    <p:sldId id="735" r:id="rId32"/>
    <p:sldId id="298" r:id="rId33"/>
    <p:sldId id="301" r:id="rId34"/>
    <p:sldId id="300" r:id="rId35"/>
    <p:sldId id="296" r:id="rId36"/>
    <p:sldId id="470" r:id="rId37"/>
    <p:sldId id="473" r:id="rId38"/>
    <p:sldId id="475" r:id="rId39"/>
    <p:sldId id="479" r:id="rId40"/>
    <p:sldId id="480" r:id="rId41"/>
    <p:sldId id="477" r:id="rId42"/>
    <p:sldId id="478" r:id="rId43"/>
    <p:sldId id="482" r:id="rId44"/>
    <p:sldId id="483" r:id="rId45"/>
    <p:sldId id="481" r:id="rId4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7E06C-F3BB-4638-B4C8-0977E032AD5A}" v="4" dt="2022-06-03T23:07:48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5" autoAdjust="0"/>
    <p:restoredTop sz="96305" autoAdjust="0"/>
  </p:normalViewPr>
  <p:slideViewPr>
    <p:cSldViewPr>
      <p:cViewPr varScale="1">
        <p:scale>
          <a:sx n="78" d="100"/>
          <a:sy n="78" d="100"/>
        </p:scale>
        <p:origin x="11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1F5C-4705-494F-99E3-9A9BEA740D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43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44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9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45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36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37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3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38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39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0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40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2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41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42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3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u="none" baseline="0">
                <a:solidFill>
                  <a:schemeClr val="accent2"/>
                </a:solidFill>
                <a:uFillTx/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990" y="182743"/>
            <a:ext cx="8786180" cy="40309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2200"/>
              </a:lnSpc>
              <a:defRPr sz="2200" b="1" u="none" baseline="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52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98114" y="205816"/>
            <a:ext cx="5795771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4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en.wikipedia.org/wiki/Knights_of_Columbu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on.olson@kofc.org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kofc.org/en/resources/safe-environment-program/state-leader-compliance-guide-2021-2022.pdf" TargetMode="External"/><Relationship Id="rId4" Type="http://schemas.openxmlformats.org/officeDocument/2006/relationships/hyperlink" Target="https://en.wikipedia.org/wiki/Knights_of_Columbu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ers.brightcove.net/802593642001/y6FLiIa0f_default/index.html?videoId=619193857700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en.wikipedia.org/wiki/Knights_of_Columb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OYP@kofc.org" TargetMode="External"/><Relationship Id="rId4" Type="http://schemas.openxmlformats.org/officeDocument/2006/relationships/hyperlink" Target="https://en.wikipedia.org/wiki/Knights_of_Columbu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hyperlink" Target="https://youtu.be/BCJ2BvxGEr8" TargetMode="External"/><Relationship Id="rId4" Type="http://schemas.openxmlformats.org/officeDocument/2006/relationships/hyperlink" Target="https://en.wikipedia.org/wiki/Knights_of_Columbu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7A3F99C-9F35-4A9B-35D0-AB06BF80297A}"/>
              </a:ext>
            </a:extLst>
          </p:cNvPr>
          <p:cNvSpPr txBox="1"/>
          <p:nvPr/>
        </p:nvSpPr>
        <p:spPr>
          <a:xfrm>
            <a:off x="762000" y="1371600"/>
            <a:ext cx="1074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Deputy</a:t>
            </a:r>
            <a:b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5145" y="457200"/>
            <a:ext cx="262445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-12700">
              <a:lnSpc>
                <a:spcPts val="3890"/>
              </a:lnSpc>
              <a:spcBef>
                <a:spcPts val="585"/>
              </a:spcBef>
            </a:pPr>
            <a:r>
              <a:rPr lang="en-US" sz="3600" b="1" spc="-25" dirty="0">
                <a:latin typeface="Corbel"/>
                <a:cs typeface="Corbel"/>
              </a:rPr>
              <a:t>WEB</a:t>
            </a:r>
            <a:br>
              <a:rPr lang="en-US" sz="3600" b="1" spc="-25" dirty="0">
                <a:latin typeface="Corbel"/>
                <a:cs typeface="Corbel"/>
              </a:rPr>
            </a:br>
            <a:r>
              <a:rPr lang="en-US" sz="3600" b="1" spc="-25" dirty="0">
                <a:latin typeface="Corbel"/>
                <a:cs typeface="Corbel"/>
              </a:rPr>
              <a:t>RESOURCES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10400" y="1489858"/>
            <a:ext cx="4636698" cy="36155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Kofc.org/training</a:t>
            </a: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Kofc.org/formembers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ofc.org/FIAresources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Kofc.org/star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Kofc.org/forms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1981200"/>
            <a:ext cx="5748528" cy="30998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75628" y="838200"/>
            <a:ext cx="4759960" cy="4766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4769" indent="-342900"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n-US" sz="3200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US" sz="32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 Leaders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4769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4769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issions</a:t>
            </a:r>
            <a:r>
              <a:rPr sz="32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32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32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 code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233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3200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sz="3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32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appointment</a:t>
            </a: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processed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8600" y="1600200"/>
            <a:ext cx="5017008" cy="3888867"/>
            <a:chOff x="323088" y="2089404"/>
            <a:chExt cx="4922520" cy="399351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2290584"/>
              <a:ext cx="4852416" cy="37917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128" y="2089404"/>
              <a:ext cx="4602480" cy="3541776"/>
            </a:xfrm>
            <a:prstGeom prst="rect">
              <a:avLst/>
            </a:prstGeom>
          </p:spPr>
        </p:pic>
      </p:grpSp>
      <p:sp>
        <p:nvSpPr>
          <p:cNvPr id="25" name="object 20">
            <a:extLst>
              <a:ext uri="{FF2B5EF4-FFF2-40B4-BE49-F238E27FC236}">
                <a16:creationId xmlns:a16="http://schemas.microsoft.com/office/drawing/2014/main" id="{2E12213A-6C37-7F28-DE43-4C1714397859}"/>
              </a:ext>
            </a:extLst>
          </p:cNvPr>
          <p:cNvSpPr txBox="1"/>
          <p:nvPr/>
        </p:nvSpPr>
        <p:spPr>
          <a:xfrm>
            <a:off x="905967" y="381000"/>
            <a:ext cx="31076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-12700" algn="ctr">
              <a:lnSpc>
                <a:spcPts val="4320"/>
              </a:lnSpc>
              <a:spcBef>
                <a:spcPts val="640"/>
              </a:spcBef>
            </a:pPr>
            <a:r>
              <a:rPr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Officers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Online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9979" y="6341364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63883" y="972820"/>
            <a:ext cx="5440045" cy="4260782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000000"/>
              </a:buClr>
              <a:buSzPct val="89285"/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r>
              <a:rPr sz="36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Desk</a:t>
            </a:r>
            <a:r>
              <a:rPr sz="3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285"/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sz="36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285"/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sz="3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285"/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  <a:r>
              <a:rPr sz="3600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285"/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Knights</a:t>
            </a:r>
            <a:r>
              <a:rPr sz="3600" spc="-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Gear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SzPct val="89285"/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Ceremonials</a:t>
            </a:r>
            <a:endParaRPr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967" y="381000"/>
            <a:ext cx="31076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661670">
              <a:lnSpc>
                <a:spcPts val="4320"/>
              </a:lnSpc>
              <a:spcBef>
                <a:spcPts val="640"/>
              </a:spcBef>
            </a:pPr>
            <a:r>
              <a:rPr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Officers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Online</a:t>
            </a:r>
            <a:r>
              <a:rPr sz="4000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(cont.)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2143" y="1738743"/>
            <a:ext cx="4762500" cy="3782695"/>
            <a:chOff x="234695" y="1962911"/>
            <a:chExt cx="4762500" cy="378269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2164067"/>
              <a:ext cx="4692396" cy="3581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36" y="1962911"/>
              <a:ext cx="4442459" cy="3331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12825" y="2809240"/>
            <a:ext cx="3711575" cy="13055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2575" indent="-282575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41313" algn="l"/>
                <a:tab pos="576263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FLA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lvl="1" indent="-28257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41313" algn="l"/>
                <a:tab pos="576263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6/17/2021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286511"/>
            <a:ext cx="4762500" cy="6286500"/>
          </a:xfrm>
          <a:prstGeom prst="rect">
            <a:avLst/>
          </a:prstGeom>
        </p:spPr>
      </p:pic>
      <p:sp>
        <p:nvSpPr>
          <p:cNvPr id="13" name="object 20">
            <a:extLst>
              <a:ext uri="{FF2B5EF4-FFF2-40B4-BE49-F238E27FC236}">
                <a16:creationId xmlns:a16="http://schemas.microsoft.com/office/drawing/2014/main" id="{F9671B58-AEA4-34E5-C215-2D8BBC958220}"/>
              </a:ext>
            </a:extLst>
          </p:cNvPr>
          <p:cNvSpPr txBox="1"/>
          <p:nvPr/>
        </p:nvSpPr>
        <p:spPr>
          <a:xfrm>
            <a:off x="905967" y="381000"/>
            <a:ext cx="31076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661670">
              <a:lnSpc>
                <a:spcPts val="4320"/>
              </a:lnSpc>
              <a:spcBef>
                <a:spcPts val="640"/>
              </a:spcBef>
            </a:pPr>
            <a:r>
              <a:rPr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Officers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Online</a:t>
            </a:r>
            <a:r>
              <a:rPr sz="4000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(cont.)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84447" y="1828800"/>
            <a:ext cx="4674235" cy="30905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</a:t>
            </a:r>
            <a:r>
              <a:rPr sz="30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sz="3000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Knightline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Columbia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380" indent="-343535"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575945" algn="l"/>
                <a:tab pos="577215" algn="l"/>
              </a:tabLst>
            </a:pP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sz="30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3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3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sz="30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sz="3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2447" y="0"/>
            <a:ext cx="4240530" cy="6534150"/>
          </a:xfrm>
          <a:prstGeom prst="rect">
            <a:avLst/>
          </a:prstGeom>
        </p:spPr>
      </p:pic>
      <p:sp>
        <p:nvSpPr>
          <p:cNvPr id="19" name="object 20">
            <a:extLst>
              <a:ext uri="{FF2B5EF4-FFF2-40B4-BE49-F238E27FC236}">
                <a16:creationId xmlns:a16="http://schemas.microsoft.com/office/drawing/2014/main" id="{806CD578-DB61-B9E0-79B4-6DCD10695881}"/>
              </a:ext>
            </a:extLst>
          </p:cNvPr>
          <p:cNvSpPr txBox="1"/>
          <p:nvPr/>
        </p:nvSpPr>
        <p:spPr>
          <a:xfrm>
            <a:off x="905966" y="381000"/>
            <a:ext cx="3513633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-12700" algn="ctr">
              <a:lnSpc>
                <a:spcPts val="4320"/>
              </a:lnSpc>
              <a:spcBef>
                <a:spcPts val="640"/>
              </a:spcBef>
            </a:pPr>
            <a:r>
              <a:rPr lang="en-US"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Publications From Supreme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715000" y="1085956"/>
            <a:ext cx="523609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sz="4000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5000" y="2366371"/>
            <a:ext cx="5025772" cy="2129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sz="40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40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09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4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4DFB6009-E973-0E4D-348B-BC53CE4E6FDC}"/>
              </a:ext>
            </a:extLst>
          </p:cNvPr>
          <p:cNvSpPr txBox="1"/>
          <p:nvPr/>
        </p:nvSpPr>
        <p:spPr>
          <a:xfrm>
            <a:off x="905966" y="948660"/>
            <a:ext cx="3513633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-12700" algn="ctr">
              <a:lnSpc>
                <a:spcPts val="4320"/>
              </a:lnSpc>
              <a:spcBef>
                <a:spcPts val="640"/>
              </a:spcBef>
            </a:pPr>
            <a:r>
              <a:rPr lang="en-US"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Awards from Supreme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31" y="2595879"/>
            <a:ext cx="2429586" cy="464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18" y="3145789"/>
            <a:ext cx="4267619" cy="34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24" y="3695191"/>
            <a:ext cx="2130120" cy="3397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53000" y="1257046"/>
            <a:ext cx="7010400" cy="38508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  <a:r>
              <a:rPr lang="it-IT"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it-IT" sz="24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it-IT"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it-IT"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1728</a:t>
            </a:r>
            <a:r>
              <a:rPr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sz="24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b="1" spc="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sz="24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McGivney</a:t>
            </a:r>
            <a:r>
              <a:rPr sz="2400" b="1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sz="24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(Membership</a:t>
            </a:r>
            <a:r>
              <a:rPr sz="24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goal)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Founders</a:t>
            </a:r>
            <a:r>
              <a:rPr sz="24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sz="2400" b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(FBN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goal)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Columbian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sz="24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(Programs</a:t>
            </a:r>
            <a:r>
              <a:rPr sz="24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FIA)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sz="24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sz="2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Compliant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Standing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Supreme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8413" y="580339"/>
            <a:ext cx="37439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Garamond"/>
                <a:cs typeface="Garamond"/>
              </a:rPr>
              <a:t>Star</a:t>
            </a:r>
            <a:r>
              <a:rPr sz="6000" spc="260" dirty="0">
                <a:latin typeface="Garamond"/>
                <a:cs typeface="Garamond"/>
              </a:rPr>
              <a:t> </a:t>
            </a:r>
            <a:r>
              <a:rPr sz="6000" spc="35" dirty="0">
                <a:latin typeface="Garamond"/>
                <a:cs typeface="Garamond"/>
              </a:rPr>
              <a:t>Council</a:t>
            </a:r>
            <a:endParaRPr sz="6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31" y="2595879"/>
            <a:ext cx="2429586" cy="464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18" y="3145789"/>
            <a:ext cx="4267619" cy="34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24" y="3695191"/>
            <a:ext cx="4026992" cy="4624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05400" y="637159"/>
            <a:ext cx="448691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sz="28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sz="28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(70%</a:t>
            </a:r>
            <a:r>
              <a:rPr sz="28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sz="28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Quotas)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-609600" y="1828800"/>
            <a:ext cx="11658600" cy="338720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119495" marR="103505" indent="-3429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4687888" algn="l"/>
                <a:tab pos="6119813" algn="l"/>
              </a:tabLst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(Founders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8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r>
              <a:rPr sz="28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8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District)</a:t>
            </a:r>
          </a:p>
          <a:p>
            <a:pPr marL="5763895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31560" marR="5080" indent="-355600">
              <a:lnSpc>
                <a:spcPct val="120100"/>
              </a:lnSpc>
              <a:buFont typeface="Arial"/>
              <a:buChar char="•"/>
              <a:tabLst>
                <a:tab pos="6119495" algn="l"/>
                <a:tab pos="6120130" algn="l"/>
              </a:tabLst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944</a:t>
            </a:r>
            <a:r>
              <a:rPr sz="28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28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sz="28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28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9/15/22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sz="28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sz="2800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  <a:p>
            <a:pPr marL="5763895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31560" marR="5080" indent="-355600">
              <a:lnSpc>
                <a:spcPct val="120100"/>
              </a:lnSpc>
              <a:buFont typeface="Arial"/>
              <a:buChar char="•"/>
              <a:tabLst>
                <a:tab pos="6119495" algn="l"/>
                <a:tab pos="6120130" algn="l"/>
              </a:tabLst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Star Council in District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6414" y="585089"/>
            <a:ext cx="36798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Garamond"/>
                <a:cs typeface="Garamond"/>
              </a:rPr>
              <a:t>Star</a:t>
            </a:r>
            <a:r>
              <a:rPr sz="6000" spc="260" dirty="0">
                <a:latin typeface="Garamond"/>
                <a:cs typeface="Garamond"/>
              </a:rPr>
              <a:t> </a:t>
            </a:r>
            <a:r>
              <a:rPr sz="6000" spc="35" dirty="0">
                <a:latin typeface="Garamond"/>
                <a:cs typeface="Garamond"/>
              </a:rPr>
              <a:t>District</a:t>
            </a:r>
            <a:endParaRPr sz="6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31" y="2595879"/>
            <a:ext cx="2429586" cy="464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18" y="3145789"/>
            <a:ext cx="4267619" cy="34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24" y="3695191"/>
            <a:ext cx="4026992" cy="4624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75628" y="2824733"/>
            <a:ext cx="418211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marR="5080" indent="-342900">
              <a:lnSpc>
                <a:spcPts val="432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40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r>
              <a:rPr sz="40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3839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Garamond"/>
                <a:cs typeface="Garamond"/>
              </a:rPr>
              <a:t>All</a:t>
            </a:r>
            <a:r>
              <a:rPr sz="4800" spc="245" dirty="0">
                <a:latin typeface="Garamond"/>
                <a:cs typeface="Garamond"/>
              </a:rPr>
              <a:t> </a:t>
            </a:r>
            <a:r>
              <a:rPr sz="4800" dirty="0">
                <a:latin typeface="Garamond"/>
                <a:cs typeface="Garamond"/>
              </a:rPr>
              <a:t>Star</a:t>
            </a:r>
            <a:r>
              <a:rPr sz="4800" spc="235" dirty="0">
                <a:latin typeface="Garamond"/>
                <a:cs typeface="Garamond"/>
              </a:rPr>
              <a:t> </a:t>
            </a:r>
            <a:r>
              <a:rPr sz="4800" spc="35" dirty="0">
                <a:latin typeface="Garamond"/>
                <a:cs typeface="Garamond"/>
              </a:rPr>
              <a:t>District</a:t>
            </a:r>
            <a:endParaRPr sz="48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895" y="2612770"/>
            <a:ext cx="422922" cy="3178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3986" y="2595626"/>
            <a:ext cx="4674870" cy="464820"/>
            <a:chOff x="853986" y="2595626"/>
            <a:chExt cx="4674870" cy="4648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350" y="2840990"/>
              <a:ext cx="16016" cy="12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986" y="2819400"/>
              <a:ext cx="120885" cy="228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426" y="2595626"/>
              <a:ext cx="4529010" cy="46469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8949" y="176560"/>
            <a:ext cx="10464800" cy="590931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Shameless</a:t>
            </a:r>
            <a:r>
              <a:rPr sz="4000" b="1" i="1" spc="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sz="4000" b="1" i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4000" b="1" i="1" spc="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sz="4000" b="1" i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r>
              <a:rPr sz="4000" b="1" i="1" spc="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4000" b="1" i="1" spc="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5842635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sz="32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5842635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sz="32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5842635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sz="32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5842635" algn="l"/>
              </a:tabLst>
            </a:pP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3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5842635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3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Deputy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5842635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sz="32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5842635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sz="32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Knight</a:t>
            </a:r>
            <a:endParaRPr lang="en-US" sz="32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0" indent="-3435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5842635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6107" y="3000755"/>
            <a:ext cx="3061716" cy="3061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5203" y="583565"/>
            <a:ext cx="57537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0" dirty="0">
                <a:latin typeface="Calibri"/>
                <a:cs typeface="Calibri"/>
              </a:rPr>
              <a:t>Training</a:t>
            </a:r>
            <a:r>
              <a:rPr sz="6000" b="1" spc="-270" dirty="0">
                <a:latin typeface="Calibri"/>
                <a:cs typeface="Calibri"/>
              </a:rPr>
              <a:t> </a:t>
            </a:r>
            <a:r>
              <a:rPr sz="6000" b="1" spc="-10" dirty="0">
                <a:latin typeface="Calibri"/>
                <a:cs typeface="Calibri"/>
              </a:rPr>
              <a:t>Overview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3840" y="2077085"/>
            <a:ext cx="4759960" cy="249491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226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District</a:t>
            </a:r>
            <a:r>
              <a:rPr sz="3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Deputy</a:t>
            </a:r>
            <a:r>
              <a:rPr sz="3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Roles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584200" indent="-5715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Responsibilities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584200" indent="-5715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Resources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1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6323076"/>
                  </a:moveTo>
                  <a:lnTo>
                    <a:pt x="0" y="6323076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323076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4494276"/>
                  </a:lnTo>
                  <a:lnTo>
                    <a:pt x="12192000" y="44942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494276"/>
              <a:ext cx="12186285" cy="1828800"/>
            </a:xfrm>
            <a:custGeom>
              <a:avLst/>
              <a:gdLst/>
              <a:ahLst/>
              <a:cxnLst/>
              <a:rect l="l" t="t" r="r" b="b"/>
              <a:pathLst>
                <a:path w="12186285" h="1828800">
                  <a:moveTo>
                    <a:pt x="12185904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85904" y="1828800"/>
                  </a:lnTo>
                  <a:lnTo>
                    <a:pt x="12185904" y="0"/>
                  </a:lnTo>
                  <a:close/>
                </a:path>
              </a:pathLst>
            </a:custGeom>
            <a:solidFill>
              <a:srgbClr val="FFFFFF">
                <a:alpha val="8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6" y="4789932"/>
              <a:ext cx="10722863" cy="13388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3117" y="4933264"/>
            <a:ext cx="9978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71BC"/>
                </a:solidFill>
                <a:latin typeface="Corbel"/>
                <a:cs typeface="Corbel"/>
              </a:rPr>
              <a:t>NOW</a:t>
            </a:r>
            <a:r>
              <a:rPr sz="4800" b="1" spc="-545" dirty="0">
                <a:solidFill>
                  <a:srgbClr val="0071BC"/>
                </a:solidFill>
                <a:latin typeface="Corbel"/>
                <a:cs typeface="Corbel"/>
              </a:rPr>
              <a:t> </a:t>
            </a:r>
            <a:r>
              <a:rPr sz="4800" b="1" spc="-40" dirty="0">
                <a:solidFill>
                  <a:srgbClr val="0071BC"/>
                </a:solidFill>
                <a:latin typeface="Corbel"/>
                <a:cs typeface="Corbel"/>
              </a:rPr>
              <a:t>YOU</a:t>
            </a:r>
            <a:r>
              <a:rPr sz="4800" b="1" spc="-210" dirty="0">
                <a:solidFill>
                  <a:srgbClr val="0071BC"/>
                </a:solidFill>
                <a:latin typeface="Corbel"/>
                <a:cs typeface="Corbel"/>
              </a:rPr>
              <a:t> </a:t>
            </a:r>
            <a:r>
              <a:rPr sz="4800" b="1" dirty="0">
                <a:solidFill>
                  <a:srgbClr val="0071BC"/>
                </a:solidFill>
                <a:latin typeface="Corbel"/>
                <a:cs typeface="Corbel"/>
              </a:rPr>
              <a:t>ARE</a:t>
            </a:r>
            <a:r>
              <a:rPr sz="4800" b="1" spc="-65" dirty="0">
                <a:solidFill>
                  <a:srgbClr val="0071BC"/>
                </a:solidFill>
                <a:latin typeface="Corbel"/>
                <a:cs typeface="Corbel"/>
              </a:rPr>
              <a:t> </a:t>
            </a:r>
            <a:r>
              <a:rPr sz="4800" b="1" dirty="0">
                <a:solidFill>
                  <a:srgbClr val="0071BC"/>
                </a:solidFill>
                <a:latin typeface="Corbel"/>
                <a:cs typeface="Corbel"/>
              </a:rPr>
              <a:t>READY</a:t>
            </a:r>
            <a:r>
              <a:rPr sz="4800" b="1" spc="-30" dirty="0">
                <a:solidFill>
                  <a:srgbClr val="0071BC"/>
                </a:solidFill>
                <a:latin typeface="Corbel"/>
                <a:cs typeface="Corbel"/>
              </a:rPr>
              <a:t> </a:t>
            </a:r>
            <a:r>
              <a:rPr sz="4800" b="1" dirty="0">
                <a:solidFill>
                  <a:srgbClr val="0071BC"/>
                </a:solidFill>
                <a:latin typeface="Corbel"/>
                <a:cs typeface="Corbel"/>
              </a:rPr>
              <a:t>FOR</a:t>
            </a:r>
            <a:r>
              <a:rPr sz="4800" b="1" spc="-140" dirty="0">
                <a:solidFill>
                  <a:srgbClr val="0071BC"/>
                </a:solidFill>
                <a:latin typeface="Corbel"/>
                <a:cs typeface="Corbel"/>
              </a:rPr>
              <a:t> </a:t>
            </a:r>
            <a:r>
              <a:rPr sz="4800" b="1" spc="-10" dirty="0">
                <a:solidFill>
                  <a:srgbClr val="0071BC"/>
                </a:solidFill>
                <a:latin typeface="Corbel"/>
                <a:cs typeface="Corbel"/>
              </a:rPr>
              <a:t>SUCCESS</a:t>
            </a:r>
            <a:endParaRPr sz="480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124" y="4707635"/>
            <a:ext cx="1415795" cy="1402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8114" y="205816"/>
            <a:ext cx="57918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0" spc="-20" dirty="0">
                <a:latin typeface="Calibri Light"/>
                <a:cs typeface="Calibri Light"/>
              </a:rPr>
              <a:t>QUESTIONS?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2446" y="3070047"/>
            <a:ext cx="1002601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spc="-45" dirty="0">
                <a:latin typeface="Calibri"/>
                <a:cs typeface="Calibri"/>
                <a:hlinkClick r:id="rId2"/>
              </a:rPr>
              <a:t>jon.olson@kofc.org</a:t>
            </a:r>
            <a:endParaRPr sz="10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499" y="3124200"/>
            <a:ext cx="7239000" cy="2895600"/>
          </a:xfrm>
        </p:spPr>
        <p:txBody>
          <a:bodyPr/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MIKofC Email</a:t>
            </a:r>
            <a:b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Douglas Kokot</a:t>
            </a:r>
            <a:b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Email &amp; E-Membership Director</a:t>
            </a:r>
            <a:endParaRPr lang="en-US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BF9EE49-8104-4F49-B008-CE2A7FC24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05" y="990600"/>
            <a:ext cx="1880389" cy="18861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566400" cy="11430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MIKofC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178800" cy="4419600"/>
          </a:xfrm>
        </p:spPr>
        <p:txBody>
          <a:bodyPr/>
          <a:lstStyle/>
          <a:p>
            <a:pPr marL="316865" indent="0" algn="ctr">
              <a:buNone/>
              <a:tabLst>
                <a:tab pos="2976563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316865" indent="0" algn="ctr">
              <a:buNone/>
              <a:tabLst>
                <a:tab pos="2976563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8" indent="-515938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MIKofC Email</a:t>
            </a:r>
          </a:p>
          <a:p>
            <a:pPr marL="914400" lvl="1" indent="-4572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logon</a:t>
            </a:r>
          </a:p>
          <a:p>
            <a:pPr marL="914400" lvl="1" indent="-4572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Another User</a:t>
            </a:r>
          </a:p>
          <a:p>
            <a:pPr marL="914400" lvl="1" indent="-4572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Passwords</a:t>
            </a:r>
          </a:p>
          <a:p>
            <a:pPr marL="914400" lvl="1" indent="-4572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3424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57200"/>
            <a:ext cx="10566400" cy="1143000"/>
          </a:xfrm>
        </p:spPr>
        <p:txBody>
          <a:bodyPr/>
          <a:lstStyle/>
          <a:p>
            <a:r>
              <a:rPr lang="en-US" dirty="0"/>
              <a:t>Email Naming Convection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9448800" cy="4114800"/>
          </a:xfrm>
        </p:spPr>
        <p:txBody>
          <a:bodyPr/>
          <a:lstStyle/>
          <a:p>
            <a:pPr marL="316865" indent="0" algn="ctr">
              <a:buNone/>
              <a:tabLst>
                <a:tab pos="2976563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Deputies</a:t>
            </a:r>
          </a:p>
          <a:p>
            <a:pPr marL="316865" indent="0" algn="ctr">
              <a:buNone/>
              <a:tabLst>
                <a:tab pos="2976563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(July 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ask to share)</a:t>
            </a:r>
          </a:p>
          <a:p>
            <a:pPr marL="316865" indent="0" algn="ctr">
              <a:buNone/>
              <a:tabLst>
                <a:tab pos="2976563" algn="l"/>
              </a:tabLst>
            </a:pPr>
            <a:r>
              <a:rPr lang="en-US" sz="2800" dirty="0"/>
              <a:t>ddXXX@mikofc.org</a:t>
            </a:r>
          </a:p>
          <a:p>
            <a:pPr marL="316865" indent="0" algn="ctr">
              <a:buNone/>
              <a:tabLst>
                <a:tab pos="2976563" algn="l"/>
              </a:tabLst>
            </a:pPr>
            <a:endParaRPr lang="en-US" sz="1600" dirty="0"/>
          </a:p>
          <a:p>
            <a:pPr marL="316865" indent="0" algn="ctr">
              <a:buNone/>
              <a:tabLst>
                <a:tab pos="2976563" algn="l"/>
              </a:tabLst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SDRR’s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/Diocesan/Regional/State Directors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State Officers</a:t>
            </a:r>
            <a:endParaRPr lang="en-US" sz="3600" dirty="0"/>
          </a:p>
          <a:p>
            <a:pPr marL="316865" indent="0" algn="ctr">
              <a:buNone/>
              <a:tabLst>
                <a:tab pos="2976563" algn="l"/>
              </a:tabLst>
            </a:pPr>
            <a:r>
              <a:rPr lang="en-US" sz="2800" dirty="0"/>
              <a:t>First Initial dot Last Name @ mikofc.org</a:t>
            </a:r>
          </a:p>
          <a:p>
            <a:pPr marL="316865" indent="0" algn="ctr">
              <a:buNone/>
              <a:tabLst>
                <a:tab pos="2976563" algn="l"/>
              </a:tabLst>
            </a:pPr>
            <a:r>
              <a:rPr lang="en-US" sz="2800" dirty="0"/>
              <a:t>d.kokot@mikofc.org</a:t>
            </a:r>
          </a:p>
          <a:p>
            <a:pPr marL="316865" indent="0" algn="ctr">
              <a:buNone/>
              <a:tabLst>
                <a:tab pos="2976563" algn="l"/>
              </a:tabLst>
            </a:pPr>
            <a:endParaRPr lang="en-US" sz="1400" dirty="0"/>
          </a:p>
          <a:p>
            <a:pPr marL="316865" indent="0" algn="ctr">
              <a:buNone/>
              <a:tabLst>
                <a:tab pos="2976563" algn="l"/>
              </a:tabLs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23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MI KofC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8153400" cy="4114800"/>
          </a:xfrm>
        </p:spPr>
        <p:txBody>
          <a:bodyPr/>
          <a:lstStyle/>
          <a:p>
            <a:pPr marL="316865" indent="0" algn="ctr">
              <a:buNone/>
              <a:tabLst>
                <a:tab pos="2976563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</a:t>
            </a:r>
          </a:p>
          <a:p>
            <a:pPr marL="460375" indent="-460375">
              <a:tabLst>
                <a:tab pos="2859088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GKXXXX	Grand Knights</a:t>
            </a:r>
          </a:p>
          <a:p>
            <a:pPr marL="460375" indent="-460375">
              <a:tabLst>
                <a:tab pos="2859088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FSXXXX	Financial Secretaries</a:t>
            </a:r>
          </a:p>
          <a:p>
            <a:pPr marL="460375" indent="-460375">
              <a:tabLst>
                <a:tab pos="2859088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MDXXXX	Membership Directors</a:t>
            </a:r>
          </a:p>
          <a:p>
            <a:pPr marL="460375" indent="-460375">
              <a:tabLst>
                <a:tab pos="2859088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PDXXXX	Program Directors</a:t>
            </a:r>
          </a:p>
          <a:p>
            <a:pPr marL="316865" indent="0" algn="ctr">
              <a:buNone/>
              <a:tabLst>
                <a:tab pos="2976563" algn="l"/>
              </a:tabLst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Share until July 1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– Then... Hand it Off!!!</a:t>
            </a:r>
          </a:p>
        </p:txBody>
      </p:sp>
    </p:spTree>
    <p:extLst>
      <p:ext uri="{BB962C8B-B14F-4D97-AF65-F5344CB8AC3E}">
        <p14:creationId xmlns:p14="http://schemas.microsoft.com/office/powerpoint/2010/main" val="42886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9B09E-82B5-48DF-B785-F7CA7C21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81" y="0"/>
            <a:ext cx="69810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7772400" y="4724400"/>
            <a:ext cx="838200" cy="2286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7F1E5-F1AE-4B0F-8A59-A291CD1B5DE6}"/>
              </a:ext>
            </a:extLst>
          </p:cNvPr>
          <p:cNvSpPr txBox="1"/>
          <p:nvPr/>
        </p:nvSpPr>
        <p:spPr>
          <a:xfrm>
            <a:off x="381000" y="304800"/>
            <a:ext cx="2072081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Logon</a:t>
            </a:r>
          </a:p>
        </p:txBody>
      </p:sp>
    </p:spTree>
    <p:extLst>
      <p:ext uri="{BB962C8B-B14F-4D97-AF65-F5344CB8AC3E}">
        <p14:creationId xmlns:p14="http://schemas.microsoft.com/office/powerpoint/2010/main" val="20922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7B2F-B11F-4750-8331-9D266F33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1459"/>
            <a:ext cx="9550400" cy="11430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another account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 you already have a Google Email Account)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6127B-8FE9-4160-8012-EE3500CB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35841"/>
            <a:ext cx="10058400" cy="400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F1646B-668D-4E20-869C-73E8DA9ECA01}"/>
              </a:ext>
            </a:extLst>
          </p:cNvPr>
          <p:cNvSpPr/>
          <p:nvPr/>
        </p:nvSpPr>
        <p:spPr>
          <a:xfrm>
            <a:off x="9296400" y="4146857"/>
            <a:ext cx="1676400" cy="34894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94852-099C-4981-8458-DAA6E60B4708}"/>
              </a:ext>
            </a:extLst>
          </p:cNvPr>
          <p:cNvSpPr txBox="1"/>
          <p:nvPr/>
        </p:nvSpPr>
        <p:spPr>
          <a:xfrm>
            <a:off x="1905000" y="58922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also how you swap between accounts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31357D-5972-4E85-8169-F88D8AA60818}"/>
              </a:ext>
            </a:extLst>
          </p:cNvPr>
          <p:cNvSpPr/>
          <p:nvPr/>
        </p:nvSpPr>
        <p:spPr bwMode="auto">
          <a:xfrm>
            <a:off x="9282781" y="2362199"/>
            <a:ext cx="775619" cy="1437443"/>
          </a:xfrm>
          <a:custGeom>
            <a:avLst/>
            <a:gdLst>
              <a:gd name="connsiteX0" fmla="*/ 802252 w 802252"/>
              <a:gd name="connsiteY0" fmla="*/ 0 h 1509204"/>
              <a:gd name="connsiteX1" fmla="*/ 38772 w 802252"/>
              <a:gd name="connsiteY1" fmla="*/ 266330 h 1509204"/>
              <a:gd name="connsiteX2" fmla="*/ 127549 w 802252"/>
              <a:gd name="connsiteY2" fmla="*/ 1509204 h 150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2" h="1509204">
                <a:moveTo>
                  <a:pt x="802252" y="0"/>
                </a:moveTo>
                <a:cubicBezTo>
                  <a:pt x="476737" y="7398"/>
                  <a:pt x="151222" y="14796"/>
                  <a:pt x="38772" y="266330"/>
                </a:cubicBezTo>
                <a:cubicBezTo>
                  <a:pt x="-73679" y="517864"/>
                  <a:pt x="90559" y="1445581"/>
                  <a:pt x="127549" y="150920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6EAA8-5DD7-4A5E-B054-3223CC80FC60}"/>
              </a:ext>
            </a:extLst>
          </p:cNvPr>
          <p:cNvSpPr txBox="1"/>
          <p:nvPr/>
        </p:nvSpPr>
        <p:spPr>
          <a:xfrm>
            <a:off x="7924800" y="229043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Swap</a:t>
            </a:r>
          </a:p>
        </p:txBody>
      </p:sp>
    </p:spTree>
    <p:extLst>
      <p:ext uri="{BB962C8B-B14F-4D97-AF65-F5344CB8AC3E}">
        <p14:creationId xmlns:p14="http://schemas.microsoft.com/office/powerpoint/2010/main" val="7545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6865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councils get their email password?</a:t>
            </a:r>
          </a:p>
          <a:p>
            <a:pPr marL="1147763" indent="-750888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Hand it off!!! 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(Can share until July 1</a:t>
            </a:r>
            <a:r>
              <a:rPr lang="en-US" sz="28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147763" lvl="1" indent="-750888">
              <a:buNone/>
              <a:tabLst>
                <a:tab pos="3373438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Get it form their predecessor</a:t>
            </a:r>
          </a:p>
          <a:p>
            <a:pPr marL="1147763" indent="-750888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Support</a:t>
            </a:r>
          </a:p>
          <a:p>
            <a:pPr marL="1147763" lvl="1" indent="-750888">
              <a:buNone/>
              <a:tabLst>
                <a:tab pos="3373438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If you can’t get it from predecessor or just plain lost it.</a:t>
            </a:r>
          </a:p>
        </p:txBody>
      </p:sp>
    </p:spTree>
    <p:extLst>
      <p:ext uri="{BB962C8B-B14F-4D97-AF65-F5344CB8AC3E}">
        <p14:creationId xmlns:p14="http://schemas.microsoft.com/office/powerpoint/2010/main" val="41384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566400" cy="1143000"/>
          </a:xfrm>
        </p:spPr>
        <p:txBody>
          <a:bodyPr/>
          <a:lstStyle/>
          <a:p>
            <a:r>
              <a:rPr lang="en-US" dirty="0"/>
              <a:t>Email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indent="-460375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to www.mikofc.org</a:t>
            </a:r>
          </a:p>
        </p:txBody>
      </p:sp>
    </p:spTree>
    <p:extLst>
      <p:ext uri="{BB962C8B-B14F-4D97-AF65-F5344CB8AC3E}">
        <p14:creationId xmlns:p14="http://schemas.microsoft.com/office/powerpoint/2010/main" val="428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8296" y="609600"/>
            <a:ext cx="332867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08585" marR="5080" indent="-96520">
              <a:lnSpc>
                <a:spcPts val="4750"/>
              </a:lnSpc>
              <a:spcBef>
                <a:spcPts val="700"/>
              </a:spcBef>
            </a:pPr>
            <a:r>
              <a:rPr sz="4400" b="1" spc="-10" dirty="0">
                <a:latin typeface="Corbel"/>
                <a:cs typeface="Corbel"/>
              </a:rPr>
              <a:t>LEADERSHIP </a:t>
            </a:r>
            <a:r>
              <a:rPr sz="4400" b="1" dirty="0">
                <a:latin typeface="Corbel"/>
                <a:cs typeface="Corbel"/>
              </a:rPr>
              <a:t>ROLE</a:t>
            </a:r>
            <a:r>
              <a:rPr sz="4400" b="1" spc="10" dirty="0">
                <a:latin typeface="Corbel"/>
                <a:cs typeface="Corbel"/>
              </a:rPr>
              <a:t> </a:t>
            </a:r>
            <a:r>
              <a:rPr sz="4400" b="1" dirty="0">
                <a:latin typeface="Corbel"/>
                <a:cs typeface="Corbel"/>
              </a:rPr>
              <a:t>AS</a:t>
            </a:r>
            <a:r>
              <a:rPr sz="4400" b="1" spc="220" dirty="0">
                <a:latin typeface="Corbel"/>
                <a:cs typeface="Corbel"/>
              </a:rPr>
              <a:t> </a:t>
            </a:r>
            <a:r>
              <a:rPr sz="4400" b="1" spc="-25" dirty="0">
                <a:latin typeface="Corbel"/>
                <a:cs typeface="Corbel"/>
              </a:rPr>
              <a:t>DD</a:t>
            </a:r>
            <a:endParaRPr sz="44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228" y="2774919"/>
            <a:ext cx="4913772" cy="1644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Corbel"/>
                <a:cs typeface="Corbel"/>
              </a:rPr>
              <a:t>“Laypeople</a:t>
            </a:r>
            <a:r>
              <a:rPr sz="3200" b="1" i="1" spc="-3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are</a:t>
            </a:r>
            <a:r>
              <a:rPr sz="3200" b="1" i="1" spc="-2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on</a:t>
            </a:r>
            <a:r>
              <a:rPr sz="3200" b="1" i="1" spc="-2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the</a:t>
            </a:r>
            <a:r>
              <a:rPr sz="3200" b="1" i="1" spc="-20" dirty="0">
                <a:latin typeface="Corbel"/>
                <a:cs typeface="Corbel"/>
              </a:rPr>
              <a:t> </a:t>
            </a:r>
            <a:r>
              <a:rPr sz="3200" b="1" i="1" spc="-10" dirty="0">
                <a:latin typeface="Corbel"/>
                <a:cs typeface="Corbel"/>
              </a:rPr>
              <a:t>front </a:t>
            </a:r>
            <a:r>
              <a:rPr sz="3200" b="1" i="1" dirty="0">
                <a:latin typeface="Corbel"/>
                <a:cs typeface="Corbel"/>
              </a:rPr>
              <a:t>line</a:t>
            </a:r>
            <a:r>
              <a:rPr sz="3200" b="1" i="1" spc="-1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of</a:t>
            </a:r>
            <a:r>
              <a:rPr sz="3200" b="1" i="1" spc="-1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the</a:t>
            </a:r>
            <a:r>
              <a:rPr sz="3200" b="1" i="1" spc="-2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life</a:t>
            </a:r>
            <a:r>
              <a:rPr sz="3200" b="1" i="1" spc="-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of</a:t>
            </a:r>
            <a:r>
              <a:rPr sz="3200" b="1" i="1" spc="-1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the</a:t>
            </a:r>
            <a:r>
              <a:rPr sz="3200" b="1" i="1" spc="-145" dirty="0">
                <a:latin typeface="Corbel"/>
                <a:cs typeface="Corbel"/>
              </a:rPr>
              <a:t> </a:t>
            </a:r>
            <a:r>
              <a:rPr sz="3200" b="1" i="1" spc="-10" dirty="0">
                <a:latin typeface="Corbel"/>
                <a:cs typeface="Corbel"/>
              </a:rPr>
              <a:t>Church”</a:t>
            </a:r>
            <a:endParaRPr sz="3200" b="1" dirty="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3200" b="1" dirty="0">
                <a:latin typeface="Corbel"/>
                <a:cs typeface="Corbel"/>
              </a:rPr>
              <a:t>-</a:t>
            </a:r>
            <a:r>
              <a:rPr sz="3200" b="1" spc="-65" dirty="0">
                <a:latin typeface="Corbel"/>
                <a:cs typeface="Corbel"/>
              </a:rPr>
              <a:t> </a:t>
            </a:r>
            <a:r>
              <a:rPr sz="3200" b="1" spc="-10" dirty="0">
                <a:latin typeface="Corbel"/>
                <a:cs typeface="Corbel"/>
              </a:rPr>
              <a:t>Pope</a:t>
            </a:r>
            <a:r>
              <a:rPr sz="3200" b="1" spc="-60" dirty="0">
                <a:latin typeface="Corbel"/>
                <a:cs typeface="Corbel"/>
              </a:rPr>
              <a:t> </a:t>
            </a:r>
            <a:r>
              <a:rPr sz="3200" b="1" spc="-10" dirty="0">
                <a:latin typeface="Corbel"/>
                <a:cs typeface="Corbel"/>
              </a:rPr>
              <a:t>Francis</a:t>
            </a:r>
            <a:endParaRPr sz="3200" b="1" dirty="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1829" y="1270771"/>
            <a:ext cx="540575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You</a:t>
            </a:r>
            <a:r>
              <a:rPr sz="32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are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an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important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leader</a:t>
            </a:r>
            <a:r>
              <a:rPr sz="32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</a:t>
            </a:r>
            <a:r>
              <a:rPr sz="32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KofC</a:t>
            </a:r>
            <a:r>
              <a:rPr sz="3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and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</a:t>
            </a:r>
            <a:r>
              <a:rPr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Church.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01829" y="2838730"/>
            <a:ext cx="33185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Lead</a:t>
            </a:r>
            <a:r>
              <a:rPr sz="3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by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example.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01829" y="3909932"/>
            <a:ext cx="44100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Lead</a:t>
            </a: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in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faith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and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prayer.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01829" y="4981133"/>
            <a:ext cx="43554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Help</a:t>
            </a:r>
            <a:r>
              <a:rPr sz="32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every</a:t>
            </a: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council</a:t>
            </a: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grow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9B09E-82B5-48DF-B785-F7CA7C21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81" y="0"/>
            <a:ext cx="69810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7766179" y="4855029"/>
            <a:ext cx="838200" cy="2286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7F1E5-F1AE-4B0F-8A59-A291CD1B5DE6}"/>
              </a:ext>
            </a:extLst>
          </p:cNvPr>
          <p:cNvSpPr txBox="1"/>
          <p:nvPr/>
        </p:nvSpPr>
        <p:spPr>
          <a:xfrm>
            <a:off x="381000" y="304800"/>
            <a:ext cx="2072081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 Support</a:t>
            </a:r>
          </a:p>
        </p:txBody>
      </p:sp>
    </p:spTree>
    <p:extLst>
      <p:ext uri="{BB962C8B-B14F-4D97-AF65-F5344CB8AC3E}">
        <p14:creationId xmlns:p14="http://schemas.microsoft.com/office/powerpoint/2010/main" val="14074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Support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00BD8F-B59C-4991-90FE-A1A916778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6" r="1823"/>
          <a:stretch/>
        </p:blipFill>
        <p:spPr>
          <a:xfrm>
            <a:off x="2057401" y="2362200"/>
            <a:ext cx="6019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752600" y="3962400"/>
            <a:ext cx="2971800" cy="7620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3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855CE0-6024-4D53-A353-6F5FD281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8644581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3CD262-DC3A-45A6-922C-8A93DDB2B8CB}"/>
              </a:ext>
            </a:extLst>
          </p:cNvPr>
          <p:cNvSpPr/>
          <p:nvPr/>
        </p:nvSpPr>
        <p:spPr bwMode="auto">
          <a:xfrm>
            <a:off x="4343400" y="1024813"/>
            <a:ext cx="1761067" cy="4802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94AFDE-9CD5-4C0F-89FB-FC298B69AAB2}"/>
              </a:ext>
            </a:extLst>
          </p:cNvPr>
          <p:cNvSpPr/>
          <p:nvPr/>
        </p:nvSpPr>
        <p:spPr bwMode="auto">
          <a:xfrm>
            <a:off x="8458200" y="1676400"/>
            <a:ext cx="1828800" cy="4363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BDF980-ACAE-4F61-9B81-4AB3419385BC}"/>
              </a:ext>
            </a:extLst>
          </p:cNvPr>
          <p:cNvGrpSpPr/>
          <p:nvPr/>
        </p:nvGrpSpPr>
        <p:grpSpPr>
          <a:xfrm>
            <a:off x="2438400" y="304800"/>
            <a:ext cx="7315200" cy="5826967"/>
            <a:chOff x="3276600" y="-35767"/>
            <a:chExt cx="5638800" cy="41096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B486A9-A68E-4D82-A2F6-8530E9F6A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25" t="7778" r="7200" b="44444"/>
            <a:stretch/>
          </p:blipFill>
          <p:spPr>
            <a:xfrm>
              <a:off x="3276600" y="-35767"/>
              <a:ext cx="5638800" cy="4109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B6F709B4-3CCA-4184-A461-0D45197711B6}"/>
                </a:ext>
              </a:extLst>
            </p:cNvPr>
            <p:cNvSpPr/>
            <p:nvPr/>
          </p:nvSpPr>
          <p:spPr bwMode="auto">
            <a:xfrm>
              <a:off x="5715000" y="1786813"/>
              <a:ext cx="457200" cy="2286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01E016E9-B69F-43FB-9E51-8C37E854729B}"/>
                </a:ext>
              </a:extLst>
            </p:cNvPr>
            <p:cNvSpPr/>
            <p:nvPr/>
          </p:nvSpPr>
          <p:spPr bwMode="auto">
            <a:xfrm>
              <a:off x="5715000" y="2091613"/>
              <a:ext cx="457200" cy="2286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C90D1388-3AA9-420B-8749-68CB57EA0B7D}"/>
                </a:ext>
              </a:extLst>
            </p:cNvPr>
            <p:cNvSpPr/>
            <p:nvPr/>
          </p:nvSpPr>
          <p:spPr bwMode="auto">
            <a:xfrm>
              <a:off x="4876800" y="2472613"/>
              <a:ext cx="457200" cy="2286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CBE46A08-1522-4311-860D-ED4A42DBF991}"/>
                </a:ext>
              </a:extLst>
            </p:cNvPr>
            <p:cNvSpPr/>
            <p:nvPr/>
          </p:nvSpPr>
          <p:spPr bwMode="auto">
            <a:xfrm>
              <a:off x="4876800" y="3006013"/>
              <a:ext cx="457200" cy="2286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7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AB887-728C-4B4E-8BF9-19F74E02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73" y="-29547"/>
            <a:ext cx="5194253" cy="682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AD28DB4-CA4C-42B3-8A08-2188D518515B}"/>
              </a:ext>
            </a:extLst>
          </p:cNvPr>
          <p:cNvSpPr/>
          <p:nvPr/>
        </p:nvSpPr>
        <p:spPr bwMode="auto">
          <a:xfrm>
            <a:off x="5403873" y="6447453"/>
            <a:ext cx="685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2DCF355-92ED-4AAF-B3AC-91D4FA7CB1F6}"/>
              </a:ext>
            </a:extLst>
          </p:cNvPr>
          <p:cNvSpPr/>
          <p:nvPr/>
        </p:nvSpPr>
        <p:spPr bwMode="auto">
          <a:xfrm>
            <a:off x="5746773" y="3675484"/>
            <a:ext cx="457200" cy="2286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891C4B9-42B3-49D5-A2CD-7CB493CCCBFD}"/>
              </a:ext>
            </a:extLst>
          </p:cNvPr>
          <p:cNvSpPr/>
          <p:nvPr/>
        </p:nvSpPr>
        <p:spPr bwMode="auto">
          <a:xfrm>
            <a:off x="4641873" y="3932853"/>
            <a:ext cx="457200" cy="2286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84FD7CF1-5757-4C76-A70E-F89FCF699F00}"/>
              </a:ext>
            </a:extLst>
          </p:cNvPr>
          <p:cNvSpPr/>
          <p:nvPr/>
        </p:nvSpPr>
        <p:spPr bwMode="auto">
          <a:xfrm rot="16200000">
            <a:off x="6633181" y="5314562"/>
            <a:ext cx="381000" cy="81798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DADC800-EC8C-42AD-8AE9-5D90386CFDD4}"/>
              </a:ext>
            </a:extLst>
          </p:cNvPr>
          <p:cNvSpPr/>
          <p:nvPr/>
        </p:nvSpPr>
        <p:spPr bwMode="auto">
          <a:xfrm>
            <a:off x="4794273" y="4542453"/>
            <a:ext cx="457200" cy="2286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412E1B2A-A110-4B54-8CE0-A9718B29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1219200"/>
            <a:ext cx="6553200" cy="4343400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important?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role as a District Deputy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5FEFEA8-8367-4EB5-9F92-64C799F9033B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400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Protection Certification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03ADB-4B2D-D596-2783-EF8B89DC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79" y="3962400"/>
            <a:ext cx="6744641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04800"/>
            <a:ext cx="92202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Why is it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73F1E-0C9F-5562-ABE2-958A9109B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88" y="457200"/>
            <a:ext cx="2336412" cy="3788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03015E-3A21-5D33-994F-5B5C8BFDBAFB}"/>
              </a:ext>
            </a:extLst>
          </p:cNvPr>
          <p:cNvSpPr txBox="1"/>
          <p:nvPr/>
        </p:nvSpPr>
        <p:spPr>
          <a:xfrm>
            <a:off x="3124200" y="1447800"/>
            <a:ext cx="84630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Ensuring a safe environment for the children, young people and other vulnerable persons we serve is a crucial obligation for Knights of Columbus leaders. Upholding the Order’s high standards of protection can establish you as a positive role model to members, their families and others. Likewise, neglect — even that which is unintentional — can undermine our mission. Only those members who have shown a clear commitment to living out the highest Christian ethical and moral standards and personal integrity in their day-to-day personal lives and work may be considered for selection as key leaders.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657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5664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Requirements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8BB0F2-9209-A5F1-0542-0BB117ADB211}"/>
              </a:ext>
            </a:extLst>
          </p:cNvPr>
          <p:cNvSpPr txBox="1">
            <a:spLocks/>
          </p:cNvSpPr>
          <p:nvPr/>
        </p:nvSpPr>
        <p:spPr>
          <a:xfrm>
            <a:off x="1524000" y="1295400"/>
            <a:ext cx="104394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Addresses are mandatory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must also be unique to the member</a:t>
            </a:r>
          </a:p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must be a Grand Knight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(via form 185)</a:t>
            </a:r>
          </a:p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must be a form 365 naming 3 different people as…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Director</a:t>
            </a:r>
          </a:p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4 roles must complete the Safe Environment Training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&amp; Family Directors must also consent to a background check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456CA-7D2E-A255-9DA4-2DC5BAA6EAB0}"/>
              </a:ext>
            </a:extLst>
          </p:cNvPr>
          <p:cNvSpPr txBox="1"/>
          <p:nvPr/>
        </p:nvSpPr>
        <p:spPr>
          <a:xfrm>
            <a:off x="2286000" y="5558135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state-leader-compliance-guide-2021-2022.pdf (kofc.org)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462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304800"/>
            <a:ext cx="53721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Process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243C1-5493-DE53-A85B-3F40F7DB5F27}"/>
              </a:ext>
            </a:extLst>
          </p:cNvPr>
          <p:cNvSpPr/>
          <p:nvPr/>
        </p:nvSpPr>
        <p:spPr bwMode="auto">
          <a:xfrm>
            <a:off x="2016420" y="1676401"/>
            <a:ext cx="2133600" cy="15239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Council submits forms 185/365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192FB0-0CD6-3B63-2144-9A19D3D351A4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 bwMode="auto">
          <a:xfrm>
            <a:off x="4150020" y="2438394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C6809F9-F9C9-698B-D3DB-CFCE3E394486}"/>
              </a:ext>
            </a:extLst>
          </p:cNvPr>
          <p:cNvSpPr/>
          <p:nvPr/>
        </p:nvSpPr>
        <p:spPr bwMode="auto">
          <a:xfrm>
            <a:off x="4876800" y="1676400"/>
            <a:ext cx="2133600" cy="15239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Supreme notifies Praesidium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258C53-0E2B-9780-6B7F-63D749A0A8E8}"/>
              </a:ext>
            </a:extLst>
          </p:cNvPr>
          <p:cNvCxnSpPr/>
          <p:nvPr/>
        </p:nvCxnSpPr>
        <p:spPr bwMode="auto">
          <a:xfrm>
            <a:off x="7010400" y="2438394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AC15E-3AAF-977B-9C7F-8D417354F6C3}"/>
              </a:ext>
            </a:extLst>
          </p:cNvPr>
          <p:cNvSpPr/>
          <p:nvPr/>
        </p:nvSpPr>
        <p:spPr bwMode="auto">
          <a:xfrm>
            <a:off x="7696200" y="1676394"/>
            <a:ext cx="2133600" cy="15239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Praesidium sends e-mail to members for training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885BD-052C-168A-E4BA-5C47C2094CE4}"/>
              </a:ext>
            </a:extLst>
          </p:cNvPr>
          <p:cNvSpPr/>
          <p:nvPr/>
        </p:nvSpPr>
        <p:spPr bwMode="auto">
          <a:xfrm>
            <a:off x="2016420" y="3543295"/>
            <a:ext cx="2133600" cy="15239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Council is compliant &amp; certified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6A4FC4-9AC2-0A8E-2011-4616CB18D26A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 bwMode="auto">
          <a:xfrm>
            <a:off x="4150020" y="4305288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642ED94-4655-33EE-4273-7CF7F4B634FB}"/>
              </a:ext>
            </a:extLst>
          </p:cNvPr>
          <p:cNvSpPr/>
          <p:nvPr/>
        </p:nvSpPr>
        <p:spPr bwMode="auto">
          <a:xfrm>
            <a:off x="4876800" y="3543294"/>
            <a:ext cx="2133600" cy="15239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Praesidium notifies Supreme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352DB5-3FD2-18A8-7A22-27926B00B6CC}"/>
              </a:ext>
            </a:extLst>
          </p:cNvPr>
          <p:cNvCxnSpPr/>
          <p:nvPr/>
        </p:nvCxnSpPr>
        <p:spPr bwMode="auto">
          <a:xfrm>
            <a:off x="7010400" y="4305288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D0EB33F-357C-4890-1057-67798154FAFF}"/>
              </a:ext>
            </a:extLst>
          </p:cNvPr>
          <p:cNvSpPr/>
          <p:nvPr/>
        </p:nvSpPr>
        <p:spPr bwMode="auto">
          <a:xfrm>
            <a:off x="7696200" y="3543288"/>
            <a:ext cx="2133600" cy="15239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Member signs in, takes training &amp; submits background information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075318-B91D-3824-DFB1-0D7F0284E8E0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 bwMode="auto">
          <a:xfrm>
            <a:off x="8763000" y="3200387"/>
            <a:ext cx="0" cy="342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0FF677-5240-7C53-066A-AFA10948270D}"/>
              </a:ext>
            </a:extLst>
          </p:cNvPr>
          <p:cNvCxnSpPr>
            <a:stCxn id="6" idx="3"/>
            <a:endCxn id="9" idx="1"/>
          </p:cNvCxnSpPr>
          <p:nvPr/>
        </p:nvCxnSpPr>
        <p:spPr bwMode="auto">
          <a:xfrm>
            <a:off x="4150020" y="2438394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BD3F1F-361D-2049-3AAD-68DE41AD31FE}"/>
              </a:ext>
            </a:extLst>
          </p:cNvPr>
          <p:cNvCxnSpPr>
            <a:stCxn id="9" idx="3"/>
            <a:endCxn id="11" idx="1"/>
          </p:cNvCxnSpPr>
          <p:nvPr/>
        </p:nvCxnSpPr>
        <p:spPr bwMode="auto">
          <a:xfrm flipV="1">
            <a:off x="7010400" y="2438391"/>
            <a:ext cx="685800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6B6E99-372C-2B3D-83DF-CF48044E0F6D}"/>
              </a:ext>
            </a:extLst>
          </p:cNvPr>
          <p:cNvCxnSpPr>
            <a:stCxn id="11" idx="2"/>
            <a:endCxn id="16" idx="0"/>
          </p:cNvCxnSpPr>
          <p:nvPr/>
        </p:nvCxnSpPr>
        <p:spPr bwMode="auto">
          <a:xfrm>
            <a:off x="8763000" y="3200387"/>
            <a:ext cx="0" cy="342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27D47D-CCF4-8A5D-3484-7FEC2EB2F580}"/>
              </a:ext>
            </a:extLst>
          </p:cNvPr>
          <p:cNvCxnSpPr>
            <a:stCxn id="16" idx="1"/>
            <a:endCxn id="14" idx="3"/>
          </p:cNvCxnSpPr>
          <p:nvPr/>
        </p:nvCxnSpPr>
        <p:spPr bwMode="auto">
          <a:xfrm flipH="1">
            <a:off x="7010400" y="4305285"/>
            <a:ext cx="685800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8AF9E2-4226-A8B2-5239-66DA7960B88F}"/>
              </a:ext>
            </a:extLst>
          </p:cNvPr>
          <p:cNvCxnSpPr>
            <a:stCxn id="14" idx="1"/>
            <a:endCxn id="12" idx="3"/>
          </p:cNvCxnSpPr>
          <p:nvPr/>
        </p:nvCxnSpPr>
        <p:spPr bwMode="auto">
          <a:xfrm flipH="1">
            <a:off x="4150020" y="4305288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834225-C354-3283-E185-F6915BFD4AE2}"/>
              </a:ext>
            </a:extLst>
          </p:cNvPr>
          <p:cNvSpPr txBox="1"/>
          <p:nvPr/>
        </p:nvSpPr>
        <p:spPr>
          <a:xfrm>
            <a:off x="2209800" y="5415425"/>
            <a:ext cx="865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(and Background check) is valid for 3 years (36 months)</a:t>
            </a:r>
          </a:p>
        </p:txBody>
      </p:sp>
    </p:spTree>
    <p:extLst>
      <p:ext uri="{BB962C8B-B14F-4D97-AF65-F5344CB8AC3E}">
        <p14:creationId xmlns:p14="http://schemas.microsoft.com/office/powerpoint/2010/main" val="2064917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Issue #1 – Forms not submitted or incomplete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762000" y="1371600"/>
            <a:ext cx="71628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form 185/365 is not submitted…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council does not have a Grand Knight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council does not have a Program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council does not have a Community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council does not have a Family Director</a:t>
            </a:r>
          </a:p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these forms are submitted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form 365 names a Program, Community and Family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58C06-D95A-D91E-44B7-664EC6754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749" y="1447800"/>
            <a:ext cx="2278819" cy="1784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A0617-07E7-157D-B67D-A87DFC3E0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266" y="3505201"/>
            <a:ext cx="1785937" cy="2325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EA052-5406-73E2-B37A-F92FECB69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505200"/>
            <a:ext cx="1790359" cy="2325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88A2C7-23A8-D76F-331E-A2E82A62C867}"/>
              </a:ext>
            </a:extLst>
          </p:cNvPr>
          <p:cNvSpPr txBox="1"/>
          <p:nvPr/>
        </p:nvSpPr>
        <p:spPr>
          <a:xfrm>
            <a:off x="2057400" y="532885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instructions for forms 185 &amp; 365 in Member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00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20700" y="425515"/>
            <a:ext cx="112991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orbel"/>
                <a:cs typeface="Corbel"/>
              </a:rPr>
              <a:t>The</a:t>
            </a:r>
            <a:r>
              <a:rPr sz="5400" b="1" spc="-15" dirty="0">
                <a:latin typeface="Corbel"/>
                <a:cs typeface="Corbel"/>
              </a:rPr>
              <a:t> </a:t>
            </a:r>
            <a:r>
              <a:rPr sz="5400" b="1" dirty="0">
                <a:latin typeface="Corbel"/>
                <a:cs typeface="Corbel"/>
              </a:rPr>
              <a:t>District</a:t>
            </a:r>
            <a:r>
              <a:rPr sz="5400" b="1" spc="-15" dirty="0">
                <a:latin typeface="Corbel"/>
                <a:cs typeface="Corbel"/>
              </a:rPr>
              <a:t> </a:t>
            </a:r>
            <a:r>
              <a:rPr sz="5400" b="1" dirty="0">
                <a:latin typeface="Corbel"/>
                <a:cs typeface="Corbel"/>
              </a:rPr>
              <a:t>Deputy</a:t>
            </a:r>
            <a:r>
              <a:rPr sz="5400" b="1" spc="-10" dirty="0">
                <a:latin typeface="Corbel"/>
                <a:cs typeface="Corbel"/>
              </a:rPr>
              <a:t> </a:t>
            </a:r>
            <a:r>
              <a:rPr sz="5400" b="1" dirty="0">
                <a:latin typeface="Corbel"/>
                <a:cs typeface="Corbel"/>
              </a:rPr>
              <a:t>is</a:t>
            </a:r>
            <a:r>
              <a:rPr sz="5400" b="1" spc="-5" dirty="0">
                <a:latin typeface="Corbel"/>
                <a:cs typeface="Corbel"/>
              </a:rPr>
              <a:t> </a:t>
            </a:r>
            <a:r>
              <a:rPr sz="5400" b="1" dirty="0">
                <a:latin typeface="Corbel"/>
                <a:cs typeface="Corbel"/>
              </a:rPr>
              <a:t>the</a:t>
            </a:r>
            <a:r>
              <a:rPr sz="5400" b="1" spc="-15" dirty="0">
                <a:latin typeface="Corbel"/>
                <a:cs typeface="Corbel"/>
              </a:rPr>
              <a:t> </a:t>
            </a:r>
            <a:r>
              <a:rPr sz="5400" b="1" dirty="0">
                <a:latin typeface="Corbel"/>
                <a:cs typeface="Corbel"/>
              </a:rPr>
              <a:t>most</a:t>
            </a:r>
            <a:r>
              <a:rPr sz="5400" b="1" spc="-5" dirty="0">
                <a:latin typeface="Corbel"/>
                <a:cs typeface="Corbel"/>
              </a:rPr>
              <a:t> </a:t>
            </a:r>
            <a:r>
              <a:rPr sz="5400" b="1" spc="-10" dirty="0">
                <a:latin typeface="Corbel"/>
                <a:cs typeface="Corbel"/>
              </a:rPr>
              <a:t>critical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700" y="1213485"/>
            <a:ext cx="11293475" cy="396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fontAlgn="base">
              <a:spcBef>
                <a:spcPts val="100"/>
              </a:spcBef>
              <a:spcAft>
                <a:spcPct val="0"/>
              </a:spcAft>
            </a:pPr>
            <a:r>
              <a:rPr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</a:rPr>
              <a:t>officer role in the Knights of Columbus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50" dirty="0">
              <a:latin typeface="Corbel"/>
              <a:cs typeface="Corbel"/>
            </a:endParaRPr>
          </a:p>
          <a:p>
            <a:pPr marL="4140835" marR="4227830" indent="635" algn="ctr">
              <a:lnSpc>
                <a:spcPct val="100000"/>
              </a:lnSpc>
            </a:pP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Be</a:t>
            </a:r>
            <a:r>
              <a:rPr sz="40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present 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Be</a:t>
            </a:r>
            <a:r>
              <a:rPr sz="40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</a:t>
            </a:r>
            <a:r>
              <a:rPr sz="40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resource 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Be</a:t>
            </a:r>
            <a:r>
              <a:rPr sz="40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</a:t>
            </a:r>
            <a:r>
              <a:rPr sz="40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mentor 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Drive</a:t>
            </a:r>
            <a:r>
              <a:rPr sz="40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activity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Issue #2 – People removed for non-compliance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1066800" y="1371600"/>
            <a:ext cx="106680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someone is named as a Program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 – They get an email asking them to take their classes (Pending Status)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6 – They will be marked as non-compliant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7 – They will be removed from their position</a:t>
            </a:r>
          </a:p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an eye on the reports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to GK &amp; Directors at council meetings (1-on-1)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 1-4 – Remind the Grand Knight of “Pending” people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 5-7 – Call the Director yourself</a:t>
            </a:r>
          </a:p>
          <a:p>
            <a:pPr lvl="2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times they don’t even know they were assigned the role</a:t>
            </a:r>
          </a:p>
          <a:p>
            <a:pPr lvl="2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times they refuse to do it (tell the GK to name someone else)</a:t>
            </a:r>
          </a:p>
          <a:p>
            <a:pPr lvl="2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times they forgot so the reminder is very helpful</a:t>
            </a:r>
          </a:p>
          <a:p>
            <a:pPr lvl="2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times they need help (computer challenged)</a:t>
            </a:r>
          </a:p>
        </p:txBody>
      </p:sp>
    </p:spTree>
    <p:extLst>
      <p:ext uri="{BB962C8B-B14F-4D97-AF65-F5344CB8AC3E}">
        <p14:creationId xmlns:p14="http://schemas.microsoft.com/office/powerpoint/2010/main" val="4235179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Issue #3 – I never received notification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1447800" y="1371600"/>
            <a:ext cx="89154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heard them all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emails may go to their spam folder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looking for an email from Supreme (It’s from </a:t>
            </a:r>
            <a:r>
              <a:rPr lang="en-US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Armatus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Support)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email address on file in MM is wrong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just missed it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just an excuse (for some people, it’s never their fault)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people have email blockers &amp; won’t let unknown emails through</a:t>
            </a:r>
          </a:p>
          <a:p>
            <a:pPr>
              <a:spcBef>
                <a:spcPts val="300"/>
              </a:spcBef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Supreme @ 203-800-4940 or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OYP@kofc.org</a:t>
            </a:r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name, council # &amp; member #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resend him (and you) his information within 24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7ADFA-BF28-6392-0E16-008899EEFD58}"/>
              </a:ext>
            </a:extLst>
          </p:cNvPr>
          <p:cNvSpPr txBox="1"/>
          <p:nvPr/>
        </p:nvSpPr>
        <p:spPr>
          <a:xfrm>
            <a:off x="1981200" y="5770098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Always request Supreme copies you on the email so when the person (once again) says he never got anything, you have proof it was sent.</a:t>
            </a:r>
          </a:p>
        </p:txBody>
      </p:sp>
    </p:spTree>
    <p:extLst>
      <p:ext uri="{BB962C8B-B14F-4D97-AF65-F5344CB8AC3E}">
        <p14:creationId xmlns:p14="http://schemas.microsoft.com/office/powerpoint/2010/main" val="3017373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Issue #4 – Director says he’s compliant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3429000" y="1371600"/>
            <a:ext cx="83058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timing (reports are done weekly)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took classes but didn’t do background check (or vise-versa)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took 1 class but not all classes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didn’t use user ID and password sent to them</a:t>
            </a:r>
          </a:p>
          <a:p>
            <a:pPr>
              <a:spcBef>
                <a:spcPts val="300"/>
              </a:spcBef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GK, PD &amp; Terry Carl have access to “instantaneous” reports from Praesidium (watch this video – </a:t>
            </a:r>
            <a:r>
              <a:rPr lang="en-US" sz="20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Officers - Youth Protection Overview Video 20.06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Supreme @ 203-800-4940 – They’ll give you the facts</a:t>
            </a:r>
          </a:p>
          <a:p>
            <a:pPr lvl="1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him for a copy of his certificate</a:t>
            </a:r>
          </a:p>
          <a:p>
            <a:pPr lvl="2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say “Self-volunteer” or “list his council #</a:t>
            </a:r>
          </a:p>
          <a:p>
            <a:pPr lvl="2">
              <a:spcBef>
                <a:spcPts val="300"/>
              </a:spcBef>
            </a:pP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show ALL classes required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B2EDCE-A211-A33D-86A6-548A518B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84">
            <a:off x="587462" y="1414292"/>
            <a:ext cx="2464094" cy="3530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9878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Issue #5 – Refuse to comply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1CE6D73-5C2D-E89F-F374-FE3A70A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84047"/>
              </p:ext>
            </p:extLst>
          </p:nvPr>
        </p:nvGraphicFramePr>
        <p:xfrm>
          <a:off x="762000" y="1478280"/>
          <a:ext cx="10744200" cy="367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2100">
                  <a:extLst>
                    <a:ext uri="{9D8B030D-6E8A-4147-A177-3AD203B41FA5}">
                      <a16:colId xmlns:a16="http://schemas.microsoft.com/office/drawing/2014/main" val="3691669639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151968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54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Our council doesn’t do youth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Youth do attend Knights programs with their families</a:t>
                      </a:r>
                    </a:p>
                    <a:p>
                      <a:r>
                        <a:rPr lang="en-US" dirty="0"/>
                        <a:t>It’s mandatory - regardless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95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0" dirty="0"/>
                        <a:t>I’m insulted the Knights don’t trust 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Priests, Bishops,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… do this.  You can to.</a:t>
                      </a:r>
                    </a:p>
                    <a:p>
                      <a:r>
                        <a:rPr lang="en-US" dirty="0"/>
                        <a:t>It’s not a matter of trust.  It’s the right thing to 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2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They have something to hide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Dah!!!  This is why we do this.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6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0" dirty="0"/>
                        <a:t>Child abuse doesn’t happen in my council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happens.  Let’s be prepared just in case.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45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It’s a waste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hours to learn &amp; be prepared is not a big deal</a:t>
                      </a:r>
                    </a:p>
                    <a:p>
                      <a:r>
                        <a:rPr lang="en-US" dirty="0"/>
                        <a:t>Child abuse IS a big 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1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already do my Diocesan youth protection – The Knights youth protection is a duplication of effort.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10%-30% of the training is “the same”.  So…  just skip the stuff you already know.  Just hit next page!!!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23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30BF32-21AE-5CBC-5DA8-5C11A6659952}"/>
              </a:ext>
            </a:extLst>
          </p:cNvPr>
          <p:cNvSpPr txBox="1"/>
          <p:nvPr/>
        </p:nvSpPr>
        <p:spPr>
          <a:xfrm>
            <a:off x="3733800" y="537972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If they still don’t want to do it, don’t push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the GK to name someone else to this position</a:t>
            </a:r>
          </a:p>
        </p:txBody>
      </p:sp>
    </p:spTree>
    <p:extLst>
      <p:ext uri="{BB962C8B-B14F-4D97-AF65-F5344CB8AC3E}">
        <p14:creationId xmlns:p14="http://schemas.microsoft.com/office/powerpoint/2010/main" val="4247439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Issue #6 – No one will volunteer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5E7819-2CC8-4E69-6FF2-B9CA3063C21D}"/>
              </a:ext>
            </a:extLst>
          </p:cNvPr>
          <p:cNvSpPr txBox="1">
            <a:spLocks/>
          </p:cNvSpPr>
          <p:nvPr/>
        </p:nvSpPr>
        <p:spPr>
          <a:xfrm>
            <a:off x="762000" y="1371600"/>
            <a:ext cx="107442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only need 3 people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Grand Knight can fill 2 roles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Deputy Grand Knight will eventually need to be compliant.  Starting early doesn’t hurt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District Deputies, Diocesan Directors, State Directors in their council?  They can/should volunteer.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Priests can fill these roles (and don’t need to take the certification)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on…  You really can’t find one person willing to spend 2 hours to learn about youth protection???</a:t>
            </a:r>
          </a:p>
        </p:txBody>
      </p:sp>
    </p:spTree>
    <p:extLst>
      <p:ext uri="{BB962C8B-B14F-4D97-AF65-F5344CB8AC3E}">
        <p14:creationId xmlns:p14="http://schemas.microsoft.com/office/powerpoint/2010/main" val="1152694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Your role as a District Deputy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1066800" y="1371600"/>
            <a:ext cx="106680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any/all non-compliant councils at every meeting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do it “during the meeting” – catch people before or after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commitment they will comply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reasonable – Let people with valid excuses have “some time”</a:t>
            </a:r>
          </a:p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positive force to support Youth Protection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they see you see it as important, they will see it as important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classes yourself – Understand (first hand) how hard/easy this is.</a:t>
            </a:r>
          </a:p>
          <a:p>
            <a:pPr>
              <a:spcBef>
                <a:spcPts val="300"/>
              </a:spcBef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to help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just beat them up, you’ll never win them over</a:t>
            </a:r>
          </a:p>
          <a:p>
            <a:pPr lvl="1">
              <a:spcBef>
                <a:spcPts val="300"/>
              </a:spcBef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their issues &amp; work with Terry Carl to address their issues</a:t>
            </a:r>
          </a:p>
        </p:txBody>
      </p:sp>
    </p:spTree>
    <p:extLst>
      <p:ext uri="{BB962C8B-B14F-4D97-AF65-F5344CB8AC3E}">
        <p14:creationId xmlns:p14="http://schemas.microsoft.com/office/powerpoint/2010/main" val="139905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800982" y="1044930"/>
            <a:ext cx="6333617" cy="4431983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32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sz="3200" b="1" i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32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3200" b="1" i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79272" y="88138"/>
            <a:ext cx="11219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orbel"/>
                <a:cs typeface="Corbel"/>
              </a:rPr>
              <a:t>A</a:t>
            </a:r>
            <a:r>
              <a:rPr sz="6000" b="1" spc="-25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District</a:t>
            </a:r>
            <a:r>
              <a:rPr sz="6000" b="1" spc="-10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Deputy</a:t>
            </a:r>
            <a:r>
              <a:rPr sz="6000" b="1" spc="10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must</a:t>
            </a:r>
            <a:r>
              <a:rPr sz="6000" b="1" spc="-5" dirty="0">
                <a:latin typeface="Corbel"/>
                <a:cs typeface="Corbel"/>
              </a:rPr>
              <a:t> </a:t>
            </a:r>
            <a:r>
              <a:rPr sz="6000" b="1" i="1" dirty="0">
                <a:latin typeface="Corbel"/>
                <a:cs typeface="Corbel"/>
              </a:rPr>
              <a:t>be</a:t>
            </a:r>
            <a:r>
              <a:rPr sz="6000" b="1" i="1" spc="-10" dirty="0">
                <a:latin typeface="Corbel"/>
                <a:cs typeface="Corbel"/>
              </a:rPr>
              <a:t> present</a:t>
            </a:r>
            <a:r>
              <a:rPr sz="6000" b="1" spc="-10" dirty="0">
                <a:latin typeface="Corbel"/>
                <a:cs typeface="Corbel"/>
              </a:rPr>
              <a:t>.</a:t>
            </a:r>
            <a:endParaRPr sz="6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3506851" y="1777593"/>
            <a:ext cx="5793105" cy="295275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You’re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</a:t>
            </a:r>
            <a:r>
              <a:rPr sz="32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expert!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Answer</a:t>
            </a:r>
            <a:r>
              <a:rPr sz="32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questions.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Share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best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practices.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Communicate</a:t>
            </a:r>
            <a:r>
              <a:rPr sz="32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early and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often.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5290" y="227533"/>
            <a:ext cx="1188847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76995" algn="l"/>
              </a:tabLst>
            </a:pPr>
            <a:r>
              <a:rPr sz="5900" b="1" dirty="0">
                <a:latin typeface="Corbel"/>
                <a:cs typeface="Corbel"/>
              </a:rPr>
              <a:t>A</a:t>
            </a:r>
            <a:r>
              <a:rPr sz="5900" b="1" spc="-15" dirty="0">
                <a:latin typeface="Corbel"/>
                <a:cs typeface="Corbel"/>
              </a:rPr>
              <a:t> </a:t>
            </a:r>
            <a:r>
              <a:rPr sz="5900" b="1" dirty="0">
                <a:latin typeface="Corbel"/>
                <a:cs typeface="Corbel"/>
              </a:rPr>
              <a:t>District</a:t>
            </a:r>
            <a:r>
              <a:rPr sz="5900" b="1" spc="-45" dirty="0">
                <a:latin typeface="Corbel"/>
                <a:cs typeface="Corbel"/>
              </a:rPr>
              <a:t> </a:t>
            </a:r>
            <a:r>
              <a:rPr sz="5900" b="1" dirty="0">
                <a:latin typeface="Corbel"/>
                <a:cs typeface="Corbel"/>
              </a:rPr>
              <a:t>Deputy</a:t>
            </a:r>
            <a:r>
              <a:rPr sz="5900" b="1" spc="-35" dirty="0">
                <a:latin typeface="Corbel"/>
                <a:cs typeface="Corbel"/>
              </a:rPr>
              <a:t> </a:t>
            </a:r>
            <a:r>
              <a:rPr sz="5900" b="1" dirty="0">
                <a:latin typeface="Corbel"/>
                <a:cs typeface="Corbel"/>
              </a:rPr>
              <a:t>must</a:t>
            </a:r>
            <a:r>
              <a:rPr sz="5900" b="1" spc="-30" dirty="0">
                <a:latin typeface="Corbel"/>
                <a:cs typeface="Corbel"/>
              </a:rPr>
              <a:t> </a:t>
            </a:r>
            <a:r>
              <a:rPr sz="5900" b="1" i="1" dirty="0">
                <a:latin typeface="Corbel"/>
                <a:cs typeface="Corbel"/>
              </a:rPr>
              <a:t>be</a:t>
            </a:r>
            <a:r>
              <a:rPr sz="5900" b="1" i="1" spc="-10" dirty="0">
                <a:latin typeface="Corbel"/>
                <a:cs typeface="Corbel"/>
              </a:rPr>
              <a:t> </a:t>
            </a:r>
            <a:r>
              <a:rPr sz="5900" b="1" i="1" spc="-50" dirty="0">
                <a:latin typeface="Corbel"/>
                <a:cs typeface="Corbel"/>
              </a:rPr>
              <a:t>a</a:t>
            </a:r>
            <a:r>
              <a:rPr sz="5900" b="1" i="1" dirty="0">
                <a:latin typeface="Corbel"/>
                <a:cs typeface="Corbel"/>
              </a:rPr>
              <a:t>	</a:t>
            </a:r>
            <a:r>
              <a:rPr sz="5900" b="1" i="1" spc="-10" dirty="0">
                <a:latin typeface="Corbel"/>
                <a:cs typeface="Corbel"/>
              </a:rPr>
              <a:t>resource</a:t>
            </a:r>
            <a:r>
              <a:rPr sz="5900" b="1" spc="-10" dirty="0">
                <a:latin typeface="Corbel"/>
                <a:cs typeface="Corbel"/>
              </a:rPr>
              <a:t>.</a:t>
            </a:r>
            <a:endParaRPr sz="59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143000" y="1919770"/>
            <a:ext cx="9774174" cy="295978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32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r>
              <a:rPr sz="3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3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potential.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sz="3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commiserate.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sz="32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activity…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…but</a:t>
            </a:r>
            <a:r>
              <a:rPr sz="32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2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sake!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38124" y="322834"/>
            <a:ext cx="117074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orbel"/>
                <a:cs typeface="Corbel"/>
              </a:rPr>
              <a:t>A</a:t>
            </a:r>
            <a:r>
              <a:rPr sz="6000" b="1" spc="-15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District</a:t>
            </a:r>
            <a:r>
              <a:rPr sz="6000" b="1" spc="-5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Deputy</a:t>
            </a:r>
            <a:r>
              <a:rPr sz="6000" b="1" spc="10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must</a:t>
            </a:r>
            <a:r>
              <a:rPr sz="6000" b="1" spc="-5" dirty="0">
                <a:latin typeface="Corbel"/>
                <a:cs typeface="Corbel"/>
              </a:rPr>
              <a:t> </a:t>
            </a:r>
            <a:r>
              <a:rPr sz="6000" b="1" i="1" dirty="0">
                <a:latin typeface="Corbel"/>
                <a:cs typeface="Corbel"/>
              </a:rPr>
              <a:t>be</a:t>
            </a:r>
            <a:r>
              <a:rPr sz="6000" b="1" i="1" spc="-10" dirty="0">
                <a:latin typeface="Corbel"/>
                <a:cs typeface="Corbel"/>
              </a:rPr>
              <a:t> </a:t>
            </a:r>
            <a:r>
              <a:rPr sz="6000" b="1" i="1" dirty="0">
                <a:latin typeface="Corbel"/>
                <a:cs typeface="Corbel"/>
              </a:rPr>
              <a:t>a</a:t>
            </a:r>
            <a:r>
              <a:rPr sz="6000" b="1" i="1" spc="-10" dirty="0">
                <a:latin typeface="Corbel"/>
                <a:cs typeface="Corbel"/>
              </a:rPr>
              <a:t> mentor</a:t>
            </a:r>
            <a:r>
              <a:rPr sz="6000" b="1" spc="-10" dirty="0">
                <a:latin typeface="Corbel"/>
                <a:cs typeface="Corbel"/>
              </a:rPr>
              <a:t>.</a:t>
            </a:r>
            <a:endParaRPr sz="6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2589414" y="2318702"/>
            <a:ext cx="7697585" cy="2223686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Ceremonials.</a:t>
            </a:r>
            <a:r>
              <a:rPr sz="32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Programs.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drives</a:t>
            </a:r>
            <a:r>
              <a:rPr sz="3200" b="1" i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easy,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complicated.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6743" y="386081"/>
            <a:ext cx="1169987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b="1" dirty="0">
                <a:latin typeface="Corbel"/>
                <a:cs typeface="Corbel"/>
              </a:rPr>
              <a:t>A</a:t>
            </a:r>
            <a:r>
              <a:rPr sz="5800" b="1" spc="-135" dirty="0">
                <a:latin typeface="Corbel"/>
                <a:cs typeface="Corbel"/>
              </a:rPr>
              <a:t> </a:t>
            </a:r>
            <a:r>
              <a:rPr sz="5800" b="1" dirty="0">
                <a:latin typeface="Corbel"/>
                <a:cs typeface="Corbel"/>
              </a:rPr>
              <a:t>District</a:t>
            </a:r>
            <a:r>
              <a:rPr sz="5800" b="1" spc="-110" dirty="0">
                <a:latin typeface="Corbel"/>
                <a:cs typeface="Corbel"/>
              </a:rPr>
              <a:t> </a:t>
            </a:r>
            <a:r>
              <a:rPr sz="5800" b="1" dirty="0">
                <a:latin typeface="Corbel"/>
                <a:cs typeface="Corbel"/>
              </a:rPr>
              <a:t>Deputy</a:t>
            </a:r>
            <a:r>
              <a:rPr sz="5800" b="1" spc="-135" dirty="0">
                <a:latin typeface="Corbel"/>
                <a:cs typeface="Corbel"/>
              </a:rPr>
              <a:t> </a:t>
            </a:r>
            <a:r>
              <a:rPr sz="5800" b="1" dirty="0">
                <a:latin typeface="Corbel"/>
                <a:cs typeface="Corbel"/>
              </a:rPr>
              <a:t>must</a:t>
            </a:r>
            <a:r>
              <a:rPr sz="5800" b="1" spc="-90" dirty="0">
                <a:latin typeface="Corbel"/>
                <a:cs typeface="Corbel"/>
              </a:rPr>
              <a:t> </a:t>
            </a:r>
            <a:r>
              <a:rPr sz="5800" b="1" i="1" dirty="0">
                <a:latin typeface="Corbel"/>
                <a:cs typeface="Corbel"/>
              </a:rPr>
              <a:t>drive</a:t>
            </a:r>
            <a:r>
              <a:rPr sz="5800" b="1" i="1" spc="-114" dirty="0">
                <a:latin typeface="Corbel"/>
                <a:cs typeface="Corbel"/>
              </a:rPr>
              <a:t> </a:t>
            </a:r>
            <a:r>
              <a:rPr sz="5800" b="1" i="1" spc="-10" dirty="0">
                <a:latin typeface="Corbel"/>
                <a:cs typeface="Corbel"/>
              </a:rPr>
              <a:t>activity</a:t>
            </a:r>
            <a:r>
              <a:rPr sz="5800" b="1" spc="-10" dirty="0">
                <a:latin typeface="Corbel"/>
                <a:cs typeface="Corbel"/>
              </a:rPr>
              <a:t>.</a:t>
            </a:r>
            <a:endParaRPr sz="5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3491" y="491630"/>
            <a:ext cx="2908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orbel"/>
                <a:cs typeface="Corbel"/>
              </a:rPr>
              <a:t>RESOURCES</a:t>
            </a:r>
            <a:endParaRPr sz="40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6000" y="1054735"/>
            <a:ext cx="5404485" cy="4542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1765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234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sz="3200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sz="3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Supreme</a:t>
            </a:r>
            <a:r>
              <a:rPr sz="32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2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sz="32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Communications.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33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2578607"/>
            <a:ext cx="4172712" cy="3206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3404</TotalTime>
  <Words>2349</Words>
  <Application>Microsoft Office PowerPoint</Application>
  <PresentationFormat>Widescreen</PresentationFormat>
  <Paragraphs>329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Bookman Old Style</vt:lpstr>
      <vt:lpstr>Calibri</vt:lpstr>
      <vt:lpstr>Calibri Light</vt:lpstr>
      <vt:lpstr>Corbel</vt:lpstr>
      <vt:lpstr>Garamond</vt:lpstr>
      <vt:lpstr>Open Sans</vt:lpstr>
      <vt:lpstr>Times</vt:lpstr>
      <vt:lpstr>Trump Mediaeval</vt:lpstr>
      <vt:lpstr>Verdana</vt:lpstr>
      <vt:lpstr>Wingdings</vt:lpstr>
      <vt:lpstr>Blank Presentation</vt:lpstr>
      <vt:lpstr>PowerPoint Presentation</vt:lpstr>
      <vt:lpstr>Training Overview</vt:lpstr>
      <vt:lpstr>LEADERSHIP ROLE AS DD</vt:lpstr>
      <vt:lpstr>The District Deputy is the most critical</vt:lpstr>
      <vt:lpstr>A District Deputy must be present.</vt:lpstr>
      <vt:lpstr>A District Deputy must be a resource.</vt:lpstr>
      <vt:lpstr>A District Deputy must be a mentor.</vt:lpstr>
      <vt:lpstr>A District Deputy must drive activity.</vt:lpstr>
      <vt:lpstr>RESOURCES</vt:lpstr>
      <vt:lpstr>WEB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Council</vt:lpstr>
      <vt:lpstr>Star District</vt:lpstr>
      <vt:lpstr>All Star District</vt:lpstr>
      <vt:lpstr>PowerPoint Presentation</vt:lpstr>
      <vt:lpstr>NOW YOU ARE READY FOR SUCCESS</vt:lpstr>
      <vt:lpstr>PowerPoint Presentation</vt:lpstr>
      <vt:lpstr>MIKofC Email   Douglas Kokot State Email &amp; E-Membership Director</vt:lpstr>
      <vt:lpstr>MIKofC Email</vt:lpstr>
      <vt:lpstr>Email Naming Convection</vt:lpstr>
      <vt:lpstr>MI KofC Email</vt:lpstr>
      <vt:lpstr>PowerPoint Presentation</vt:lpstr>
      <vt:lpstr>Add another account (If you already have a Google Email Account)</vt:lpstr>
      <vt:lpstr>Email Password</vt:lpstr>
      <vt:lpstr>Email Support</vt:lpstr>
      <vt:lpstr>PowerPoint Presentation</vt:lpstr>
      <vt:lpstr>Email Support</vt:lpstr>
      <vt:lpstr>PowerPoint Presentation</vt:lpstr>
      <vt:lpstr>PowerPoint Presentation</vt:lpstr>
      <vt:lpstr>PowerPoint Presentation</vt:lpstr>
      <vt:lpstr>PowerPoint Presentation</vt:lpstr>
      <vt:lpstr>1 – Why is it important?</vt:lpstr>
      <vt:lpstr>2 – Requirements Overview</vt:lpstr>
      <vt:lpstr>3. Process Overview</vt:lpstr>
      <vt:lpstr>4 Issue #1 – Forms not submitted or incomplete</vt:lpstr>
      <vt:lpstr>4 Issue #2 – People removed for non-compliance</vt:lpstr>
      <vt:lpstr>4 Issue #3 – I never received notification</vt:lpstr>
      <vt:lpstr>4 Issue #4 – Director says he’s compliant</vt:lpstr>
      <vt:lpstr>4 Issue #5 – Refuse to comply</vt:lpstr>
      <vt:lpstr>4 Issue #6 – No one will volunteer</vt:lpstr>
      <vt:lpstr>5 Your role as a District Deputy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William LeVeque</cp:lastModifiedBy>
  <cp:revision>347</cp:revision>
  <cp:lastPrinted>2016-06-08T13:53:49Z</cp:lastPrinted>
  <dcterms:created xsi:type="dcterms:W3CDTF">2020-05-18T16:01:53Z</dcterms:created>
  <dcterms:modified xsi:type="dcterms:W3CDTF">2022-06-05T20:26:37Z</dcterms:modified>
</cp:coreProperties>
</file>